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1A"/>
    <a:srgbClr val="192E34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1"/>
    <p:restoredTop sz="87787" autoAdjust="0"/>
  </p:normalViewPr>
  <p:slideViewPr>
    <p:cSldViewPr snapToGrid="0" snapToObjects="1">
      <p:cViewPr varScale="1">
        <p:scale>
          <a:sx n="59" d="100"/>
          <a:sy n="59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49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FE116-52EB-413C-BC58-3F74408D308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756CEE-C945-4B49-8ED6-A28F17E1983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  <a:endParaRPr lang="en-IN" b="1" dirty="0"/>
        </a:p>
      </dgm:t>
    </dgm:pt>
    <dgm:pt modelId="{5B0E61EC-8C59-4139-8309-F08E46E32E13}" type="parTrans" cxnId="{3FD3413B-68BF-4A01-A55B-4F085CF5224B}">
      <dgm:prSet/>
      <dgm:spPr/>
      <dgm:t>
        <a:bodyPr/>
        <a:lstStyle/>
        <a:p>
          <a:endParaRPr lang="en-IN"/>
        </a:p>
      </dgm:t>
    </dgm:pt>
    <dgm:pt modelId="{74AD74F5-9546-4AB7-BC2F-9C3F6FB1BFE0}" type="sibTrans" cxnId="{3FD3413B-68BF-4A01-A55B-4F085CF5224B}">
      <dgm:prSet/>
      <dgm:spPr/>
      <dgm:t>
        <a:bodyPr/>
        <a:lstStyle/>
        <a:p>
          <a:endParaRPr lang="en-IN"/>
        </a:p>
      </dgm:t>
    </dgm:pt>
    <dgm:pt modelId="{C37FE5DF-9260-4A30-82AF-0EAD83DD5B7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Options: Build vs Buy</a:t>
          </a:r>
        </a:p>
      </dgm:t>
    </dgm:pt>
    <dgm:pt modelId="{1534F90C-4DB4-4973-BDA0-509F2A3FCFF8}" type="parTrans" cxnId="{8D5EF913-1223-4C74-9CAB-24979F200F57}">
      <dgm:prSet/>
      <dgm:spPr/>
      <dgm:t>
        <a:bodyPr/>
        <a:lstStyle/>
        <a:p>
          <a:endParaRPr lang="en-IN"/>
        </a:p>
      </dgm:t>
    </dgm:pt>
    <dgm:pt modelId="{59FEA15F-BC91-460F-86DB-738F927D01D5}" type="sibTrans" cxnId="{8D5EF913-1223-4C74-9CAB-24979F200F57}">
      <dgm:prSet/>
      <dgm:spPr/>
      <dgm:t>
        <a:bodyPr/>
        <a:lstStyle/>
        <a:p>
          <a:endParaRPr lang="en-IN"/>
        </a:p>
      </dgm:t>
    </dgm:pt>
    <dgm:pt modelId="{8EF0D676-F8E2-48FB-B93A-FCA8AE2839C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Evaluation Criteria: Stickiness</a:t>
          </a:r>
        </a:p>
      </dgm:t>
    </dgm:pt>
    <dgm:pt modelId="{7DDF0116-78B5-4D9B-816A-42FFC779BBED}" type="parTrans" cxnId="{DE7C719C-3AB9-48F6-A315-FD962786F609}">
      <dgm:prSet/>
      <dgm:spPr/>
      <dgm:t>
        <a:bodyPr/>
        <a:lstStyle/>
        <a:p>
          <a:endParaRPr lang="en-IN"/>
        </a:p>
      </dgm:t>
    </dgm:pt>
    <dgm:pt modelId="{3C65E356-B682-45AE-8069-4E98828AA497}" type="sibTrans" cxnId="{DE7C719C-3AB9-48F6-A315-FD962786F609}">
      <dgm:prSet/>
      <dgm:spPr/>
      <dgm:t>
        <a:bodyPr/>
        <a:lstStyle/>
        <a:p>
          <a:endParaRPr lang="en-IN"/>
        </a:p>
      </dgm:t>
    </dgm:pt>
    <dgm:pt modelId="{D2B4F917-0CB2-473B-BE15-77C9FA32152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Design: Lightweight</a:t>
          </a:r>
        </a:p>
      </dgm:t>
    </dgm:pt>
    <dgm:pt modelId="{14927A59-7F2F-4B6B-8A24-A02904136801}" type="parTrans" cxnId="{0D18CC96-3E57-4D10-A6E5-9AAA1586481D}">
      <dgm:prSet/>
      <dgm:spPr/>
      <dgm:t>
        <a:bodyPr/>
        <a:lstStyle/>
        <a:p>
          <a:endParaRPr lang="en-IN"/>
        </a:p>
      </dgm:t>
    </dgm:pt>
    <dgm:pt modelId="{E3F3F1B9-6A8D-4664-B326-8874F60CBFA9}" type="sibTrans" cxnId="{0D18CC96-3E57-4D10-A6E5-9AAA1586481D}">
      <dgm:prSet/>
      <dgm:spPr/>
      <dgm:t>
        <a:bodyPr/>
        <a:lstStyle/>
        <a:p>
          <a:endParaRPr lang="en-IN"/>
        </a:p>
      </dgm:t>
    </dgm:pt>
    <dgm:pt modelId="{40B5259E-C57E-4CCC-AFF7-234034181A7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Building Capacity: Training</a:t>
          </a:r>
        </a:p>
      </dgm:t>
    </dgm:pt>
    <dgm:pt modelId="{064B3429-3205-4CCC-8241-61625F5CDDAA}" type="parTrans" cxnId="{7A3AB952-C8E1-42AD-BAA0-19E8D614B8DA}">
      <dgm:prSet/>
      <dgm:spPr/>
      <dgm:t>
        <a:bodyPr/>
        <a:lstStyle/>
        <a:p>
          <a:endParaRPr lang="en-IN"/>
        </a:p>
      </dgm:t>
    </dgm:pt>
    <dgm:pt modelId="{DC36CFC1-7A84-426B-AB1E-DE57C65548B3}" type="sibTrans" cxnId="{7A3AB952-C8E1-42AD-BAA0-19E8D614B8DA}">
      <dgm:prSet/>
      <dgm:spPr/>
      <dgm:t>
        <a:bodyPr/>
        <a:lstStyle/>
        <a:p>
          <a:endParaRPr lang="en-IN"/>
        </a:p>
      </dgm:t>
    </dgm:pt>
    <dgm:pt modelId="{1F1D604E-C3F2-4E3B-ACA8-9AF2EA83CC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Process &amp; Governance</a:t>
          </a:r>
        </a:p>
      </dgm:t>
    </dgm:pt>
    <dgm:pt modelId="{27948715-CF6C-4100-BD76-EFFA8D391490}" type="parTrans" cxnId="{E41F74DE-A74D-46DE-811C-D687B3F63B7C}">
      <dgm:prSet/>
      <dgm:spPr/>
      <dgm:t>
        <a:bodyPr/>
        <a:lstStyle/>
        <a:p>
          <a:endParaRPr lang="en-IN"/>
        </a:p>
      </dgm:t>
    </dgm:pt>
    <dgm:pt modelId="{8AB575E0-89D4-474E-B23F-911E20B32F6D}" type="sibTrans" cxnId="{E41F74DE-A74D-46DE-811C-D687B3F63B7C}">
      <dgm:prSet/>
      <dgm:spPr/>
      <dgm:t>
        <a:bodyPr/>
        <a:lstStyle/>
        <a:p>
          <a:endParaRPr lang="en-IN"/>
        </a:p>
      </dgm:t>
    </dgm:pt>
    <dgm:pt modelId="{5043C74A-F2DE-4EE1-A951-EDD3EC8368AB}" type="pres">
      <dgm:prSet presAssocID="{616FE116-52EB-413C-BC58-3F74408D30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54AA08-259E-4194-96BB-851F81CBC31B}" type="pres">
      <dgm:prSet presAssocID="{D8756CEE-C945-4B49-8ED6-A28F17E1983A}" presName="centerShape" presStyleLbl="node0" presStyleIdx="0" presStyleCnt="1"/>
      <dgm:spPr/>
    </dgm:pt>
    <dgm:pt modelId="{0AEFA32E-445A-4576-97A9-1E3E463B9303}" type="pres">
      <dgm:prSet presAssocID="{1534F90C-4DB4-4973-BDA0-509F2A3FCFF8}" presName="parTrans" presStyleLbl="bgSibTrans2D1" presStyleIdx="0" presStyleCnt="5"/>
      <dgm:spPr/>
    </dgm:pt>
    <dgm:pt modelId="{45FD172F-B81E-427D-B798-F3539FB55CCF}" type="pres">
      <dgm:prSet presAssocID="{C37FE5DF-9260-4A30-82AF-0EAD83DD5B74}" presName="node" presStyleLbl="node1" presStyleIdx="0" presStyleCnt="5">
        <dgm:presLayoutVars>
          <dgm:bulletEnabled val="1"/>
        </dgm:presLayoutVars>
      </dgm:prSet>
      <dgm:spPr/>
    </dgm:pt>
    <dgm:pt modelId="{C57B4BF7-F0E9-4496-B258-2E1CBA484BE9}" type="pres">
      <dgm:prSet presAssocID="{7DDF0116-78B5-4D9B-816A-42FFC779BBED}" presName="parTrans" presStyleLbl="bgSibTrans2D1" presStyleIdx="1" presStyleCnt="5"/>
      <dgm:spPr/>
    </dgm:pt>
    <dgm:pt modelId="{C3679BA5-D819-4207-9692-F66374852925}" type="pres">
      <dgm:prSet presAssocID="{8EF0D676-F8E2-48FB-B93A-FCA8AE2839C5}" presName="node" presStyleLbl="node1" presStyleIdx="1" presStyleCnt="5">
        <dgm:presLayoutVars>
          <dgm:bulletEnabled val="1"/>
        </dgm:presLayoutVars>
      </dgm:prSet>
      <dgm:spPr/>
    </dgm:pt>
    <dgm:pt modelId="{D8EBD264-3BA2-4D63-BACA-664BC029393B}" type="pres">
      <dgm:prSet presAssocID="{14927A59-7F2F-4B6B-8A24-A02904136801}" presName="parTrans" presStyleLbl="bgSibTrans2D1" presStyleIdx="2" presStyleCnt="5"/>
      <dgm:spPr/>
    </dgm:pt>
    <dgm:pt modelId="{BD553CC7-FBC5-4DD1-893A-540FFCAB7D73}" type="pres">
      <dgm:prSet presAssocID="{D2B4F917-0CB2-473B-BE15-77C9FA321522}" presName="node" presStyleLbl="node1" presStyleIdx="2" presStyleCnt="5">
        <dgm:presLayoutVars>
          <dgm:bulletEnabled val="1"/>
        </dgm:presLayoutVars>
      </dgm:prSet>
      <dgm:spPr/>
    </dgm:pt>
    <dgm:pt modelId="{3F4B3293-D7E6-4387-8831-4407F2E5FAFA}" type="pres">
      <dgm:prSet presAssocID="{064B3429-3205-4CCC-8241-61625F5CDDAA}" presName="parTrans" presStyleLbl="bgSibTrans2D1" presStyleIdx="3" presStyleCnt="5"/>
      <dgm:spPr/>
    </dgm:pt>
    <dgm:pt modelId="{2D0BAA5A-885C-4E9A-B362-54CBDC55DA3F}" type="pres">
      <dgm:prSet presAssocID="{40B5259E-C57E-4CCC-AFF7-234034181A74}" presName="node" presStyleLbl="node1" presStyleIdx="3" presStyleCnt="5">
        <dgm:presLayoutVars>
          <dgm:bulletEnabled val="1"/>
        </dgm:presLayoutVars>
      </dgm:prSet>
      <dgm:spPr/>
    </dgm:pt>
    <dgm:pt modelId="{EB38933D-5F87-4C08-B607-BA254D8AF682}" type="pres">
      <dgm:prSet presAssocID="{27948715-CF6C-4100-BD76-EFFA8D391490}" presName="parTrans" presStyleLbl="bgSibTrans2D1" presStyleIdx="4" presStyleCnt="5"/>
      <dgm:spPr/>
    </dgm:pt>
    <dgm:pt modelId="{F70AD81C-68B5-4BBB-BDA5-645118C68286}" type="pres">
      <dgm:prSet presAssocID="{1F1D604E-C3F2-4E3B-ACA8-9AF2EA83CC1A}" presName="node" presStyleLbl="node1" presStyleIdx="4" presStyleCnt="5">
        <dgm:presLayoutVars>
          <dgm:bulletEnabled val="1"/>
        </dgm:presLayoutVars>
      </dgm:prSet>
      <dgm:spPr/>
    </dgm:pt>
  </dgm:ptLst>
  <dgm:cxnLst>
    <dgm:cxn modelId="{30AAA100-5525-4096-BB52-A769809E8C79}" type="presOf" srcId="{27948715-CF6C-4100-BD76-EFFA8D391490}" destId="{EB38933D-5F87-4C08-B607-BA254D8AF682}" srcOrd="0" destOrd="0" presId="urn:microsoft.com/office/officeart/2005/8/layout/radial4"/>
    <dgm:cxn modelId="{2E478B02-F7E0-421F-9272-6E88DD8D7E20}" type="presOf" srcId="{14927A59-7F2F-4B6B-8A24-A02904136801}" destId="{D8EBD264-3BA2-4D63-BACA-664BC029393B}" srcOrd="0" destOrd="0" presId="urn:microsoft.com/office/officeart/2005/8/layout/radial4"/>
    <dgm:cxn modelId="{10051C12-9D8C-4967-AEC7-A00B4885B43C}" type="presOf" srcId="{616FE116-52EB-413C-BC58-3F74408D308F}" destId="{5043C74A-F2DE-4EE1-A951-EDD3EC8368AB}" srcOrd="0" destOrd="0" presId="urn:microsoft.com/office/officeart/2005/8/layout/radial4"/>
    <dgm:cxn modelId="{8D5EF913-1223-4C74-9CAB-24979F200F57}" srcId="{D8756CEE-C945-4B49-8ED6-A28F17E1983A}" destId="{C37FE5DF-9260-4A30-82AF-0EAD83DD5B74}" srcOrd="0" destOrd="0" parTransId="{1534F90C-4DB4-4973-BDA0-509F2A3FCFF8}" sibTransId="{59FEA15F-BC91-460F-86DB-738F927D01D5}"/>
    <dgm:cxn modelId="{3FD3413B-68BF-4A01-A55B-4F085CF5224B}" srcId="{616FE116-52EB-413C-BC58-3F74408D308F}" destId="{D8756CEE-C945-4B49-8ED6-A28F17E1983A}" srcOrd="0" destOrd="0" parTransId="{5B0E61EC-8C59-4139-8309-F08E46E32E13}" sibTransId="{74AD74F5-9546-4AB7-BC2F-9C3F6FB1BFE0}"/>
    <dgm:cxn modelId="{221E604C-1DF1-4A7F-BF18-A35E67587404}" type="presOf" srcId="{D2B4F917-0CB2-473B-BE15-77C9FA321522}" destId="{BD553CC7-FBC5-4DD1-893A-540FFCAB7D73}" srcOrd="0" destOrd="0" presId="urn:microsoft.com/office/officeart/2005/8/layout/radial4"/>
    <dgm:cxn modelId="{7A3AB952-C8E1-42AD-BAA0-19E8D614B8DA}" srcId="{D8756CEE-C945-4B49-8ED6-A28F17E1983A}" destId="{40B5259E-C57E-4CCC-AFF7-234034181A74}" srcOrd="3" destOrd="0" parTransId="{064B3429-3205-4CCC-8241-61625F5CDDAA}" sibTransId="{DC36CFC1-7A84-426B-AB1E-DE57C65548B3}"/>
    <dgm:cxn modelId="{51B8C283-26DA-4C1C-9061-3878851D17A2}" type="presOf" srcId="{C37FE5DF-9260-4A30-82AF-0EAD83DD5B74}" destId="{45FD172F-B81E-427D-B798-F3539FB55CCF}" srcOrd="0" destOrd="0" presId="urn:microsoft.com/office/officeart/2005/8/layout/radial4"/>
    <dgm:cxn modelId="{0D18CC96-3E57-4D10-A6E5-9AAA1586481D}" srcId="{D8756CEE-C945-4B49-8ED6-A28F17E1983A}" destId="{D2B4F917-0CB2-473B-BE15-77C9FA321522}" srcOrd="2" destOrd="0" parTransId="{14927A59-7F2F-4B6B-8A24-A02904136801}" sibTransId="{E3F3F1B9-6A8D-4664-B326-8874F60CBFA9}"/>
    <dgm:cxn modelId="{F13D9A9B-F538-4F8E-B6D5-DADC92DEA0BB}" type="presOf" srcId="{1534F90C-4DB4-4973-BDA0-509F2A3FCFF8}" destId="{0AEFA32E-445A-4576-97A9-1E3E463B9303}" srcOrd="0" destOrd="0" presId="urn:microsoft.com/office/officeart/2005/8/layout/radial4"/>
    <dgm:cxn modelId="{DE7C719C-3AB9-48F6-A315-FD962786F609}" srcId="{D8756CEE-C945-4B49-8ED6-A28F17E1983A}" destId="{8EF0D676-F8E2-48FB-B93A-FCA8AE2839C5}" srcOrd="1" destOrd="0" parTransId="{7DDF0116-78B5-4D9B-816A-42FFC779BBED}" sibTransId="{3C65E356-B682-45AE-8069-4E98828AA497}"/>
    <dgm:cxn modelId="{25D425A5-C3A7-46C2-9A44-D3FD86BA4C70}" type="presOf" srcId="{064B3429-3205-4CCC-8241-61625F5CDDAA}" destId="{3F4B3293-D7E6-4387-8831-4407F2E5FAFA}" srcOrd="0" destOrd="0" presId="urn:microsoft.com/office/officeart/2005/8/layout/radial4"/>
    <dgm:cxn modelId="{73ED68D4-33EF-49F6-BD3A-E9F60FABD552}" type="presOf" srcId="{D8756CEE-C945-4B49-8ED6-A28F17E1983A}" destId="{8354AA08-259E-4194-96BB-851F81CBC31B}" srcOrd="0" destOrd="0" presId="urn:microsoft.com/office/officeart/2005/8/layout/radial4"/>
    <dgm:cxn modelId="{BAC465D5-4E5C-4624-A6D8-CD75495958A8}" type="presOf" srcId="{40B5259E-C57E-4CCC-AFF7-234034181A74}" destId="{2D0BAA5A-885C-4E9A-B362-54CBDC55DA3F}" srcOrd="0" destOrd="0" presId="urn:microsoft.com/office/officeart/2005/8/layout/radial4"/>
    <dgm:cxn modelId="{E41F74DE-A74D-46DE-811C-D687B3F63B7C}" srcId="{D8756CEE-C945-4B49-8ED6-A28F17E1983A}" destId="{1F1D604E-C3F2-4E3B-ACA8-9AF2EA83CC1A}" srcOrd="4" destOrd="0" parTransId="{27948715-CF6C-4100-BD76-EFFA8D391490}" sibTransId="{8AB575E0-89D4-474E-B23F-911E20B32F6D}"/>
    <dgm:cxn modelId="{096699E3-719C-4030-AF57-A53BDD5BBD12}" type="presOf" srcId="{1F1D604E-C3F2-4E3B-ACA8-9AF2EA83CC1A}" destId="{F70AD81C-68B5-4BBB-BDA5-645118C68286}" srcOrd="0" destOrd="0" presId="urn:microsoft.com/office/officeart/2005/8/layout/radial4"/>
    <dgm:cxn modelId="{CDCB1BF0-3383-47DB-A1E6-D632CBD5AFDD}" type="presOf" srcId="{7DDF0116-78B5-4D9B-816A-42FFC779BBED}" destId="{C57B4BF7-F0E9-4496-B258-2E1CBA484BE9}" srcOrd="0" destOrd="0" presId="urn:microsoft.com/office/officeart/2005/8/layout/radial4"/>
    <dgm:cxn modelId="{2F1176FB-2FC2-436B-BB73-F787604F6B13}" type="presOf" srcId="{8EF0D676-F8E2-48FB-B93A-FCA8AE2839C5}" destId="{C3679BA5-D819-4207-9692-F66374852925}" srcOrd="0" destOrd="0" presId="urn:microsoft.com/office/officeart/2005/8/layout/radial4"/>
    <dgm:cxn modelId="{DAEB77A3-D302-40C4-903A-D19BF38D341C}" type="presParOf" srcId="{5043C74A-F2DE-4EE1-A951-EDD3EC8368AB}" destId="{8354AA08-259E-4194-96BB-851F81CBC31B}" srcOrd="0" destOrd="0" presId="urn:microsoft.com/office/officeart/2005/8/layout/radial4"/>
    <dgm:cxn modelId="{5BCE2416-C9C7-4C31-9246-F56071FC8D8C}" type="presParOf" srcId="{5043C74A-F2DE-4EE1-A951-EDD3EC8368AB}" destId="{0AEFA32E-445A-4576-97A9-1E3E463B9303}" srcOrd="1" destOrd="0" presId="urn:microsoft.com/office/officeart/2005/8/layout/radial4"/>
    <dgm:cxn modelId="{4B73D754-8861-4520-A058-24AA0D2E7164}" type="presParOf" srcId="{5043C74A-F2DE-4EE1-A951-EDD3EC8368AB}" destId="{45FD172F-B81E-427D-B798-F3539FB55CCF}" srcOrd="2" destOrd="0" presId="urn:microsoft.com/office/officeart/2005/8/layout/radial4"/>
    <dgm:cxn modelId="{98DD837A-296F-4A2B-90AD-FBC2076BFB8B}" type="presParOf" srcId="{5043C74A-F2DE-4EE1-A951-EDD3EC8368AB}" destId="{C57B4BF7-F0E9-4496-B258-2E1CBA484BE9}" srcOrd="3" destOrd="0" presId="urn:microsoft.com/office/officeart/2005/8/layout/radial4"/>
    <dgm:cxn modelId="{3863124A-EB4A-4AFE-AB70-7A16E7A51FFB}" type="presParOf" srcId="{5043C74A-F2DE-4EE1-A951-EDD3EC8368AB}" destId="{C3679BA5-D819-4207-9692-F66374852925}" srcOrd="4" destOrd="0" presId="urn:microsoft.com/office/officeart/2005/8/layout/radial4"/>
    <dgm:cxn modelId="{4A24E655-1106-4EAA-944F-388B42082569}" type="presParOf" srcId="{5043C74A-F2DE-4EE1-A951-EDD3EC8368AB}" destId="{D8EBD264-3BA2-4D63-BACA-664BC029393B}" srcOrd="5" destOrd="0" presId="urn:microsoft.com/office/officeart/2005/8/layout/radial4"/>
    <dgm:cxn modelId="{EC332C0A-A4C2-4F62-9A6F-55CB74E1737E}" type="presParOf" srcId="{5043C74A-F2DE-4EE1-A951-EDD3EC8368AB}" destId="{BD553CC7-FBC5-4DD1-893A-540FFCAB7D73}" srcOrd="6" destOrd="0" presId="urn:microsoft.com/office/officeart/2005/8/layout/radial4"/>
    <dgm:cxn modelId="{283A139D-20AA-46AA-8009-83E360B6A376}" type="presParOf" srcId="{5043C74A-F2DE-4EE1-A951-EDD3EC8368AB}" destId="{3F4B3293-D7E6-4387-8831-4407F2E5FAFA}" srcOrd="7" destOrd="0" presId="urn:microsoft.com/office/officeart/2005/8/layout/radial4"/>
    <dgm:cxn modelId="{7E536A66-4214-4E16-A1C9-C9B5EB856382}" type="presParOf" srcId="{5043C74A-F2DE-4EE1-A951-EDD3EC8368AB}" destId="{2D0BAA5A-885C-4E9A-B362-54CBDC55DA3F}" srcOrd="8" destOrd="0" presId="urn:microsoft.com/office/officeart/2005/8/layout/radial4"/>
    <dgm:cxn modelId="{FEC0D065-8930-4B1E-B074-CE548DF2A23F}" type="presParOf" srcId="{5043C74A-F2DE-4EE1-A951-EDD3EC8368AB}" destId="{EB38933D-5F87-4C08-B607-BA254D8AF682}" srcOrd="9" destOrd="0" presId="urn:microsoft.com/office/officeart/2005/8/layout/radial4"/>
    <dgm:cxn modelId="{94C6B5A1-4AC6-4E92-A1E3-C30F8AD6DE66}" type="presParOf" srcId="{5043C74A-F2DE-4EE1-A951-EDD3EC8368AB}" destId="{F70AD81C-68B5-4BBB-BDA5-645118C6828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AA08-259E-4194-96BB-851F81CBC31B}">
      <dsp:nvSpPr>
        <dsp:cNvPr id="0" name=""/>
        <dsp:cNvSpPr/>
      </dsp:nvSpPr>
      <dsp:spPr>
        <a:xfrm>
          <a:off x="2778293" y="2360747"/>
          <a:ext cx="1749079" cy="1749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Assessment</a:t>
          </a:r>
          <a:endParaRPr lang="en-IN" sz="1900" b="1" kern="1200" dirty="0"/>
        </a:p>
      </dsp:txBody>
      <dsp:txXfrm>
        <a:off x="3034440" y="2616894"/>
        <a:ext cx="1236785" cy="1236785"/>
      </dsp:txXfrm>
    </dsp:sp>
    <dsp:sp modelId="{0AEFA32E-445A-4576-97A9-1E3E463B9303}">
      <dsp:nvSpPr>
        <dsp:cNvPr id="0" name=""/>
        <dsp:cNvSpPr/>
      </dsp:nvSpPr>
      <dsp:spPr>
        <a:xfrm rot="10800000">
          <a:off x="1083412" y="2986043"/>
          <a:ext cx="1601662" cy="498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172F-B81E-427D-B798-F3539FB55CCF}">
      <dsp:nvSpPr>
        <dsp:cNvPr id="0" name=""/>
        <dsp:cNvSpPr/>
      </dsp:nvSpPr>
      <dsp:spPr>
        <a:xfrm>
          <a:off x="252599" y="2570637"/>
          <a:ext cx="1661625" cy="13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Options: Build vs Buy</a:t>
          </a:r>
        </a:p>
      </dsp:txBody>
      <dsp:txXfrm>
        <a:off x="291533" y="2609571"/>
        <a:ext cx="1583757" cy="1251432"/>
      </dsp:txXfrm>
    </dsp:sp>
    <dsp:sp modelId="{C57B4BF7-F0E9-4496-B258-2E1CBA484BE9}">
      <dsp:nvSpPr>
        <dsp:cNvPr id="0" name=""/>
        <dsp:cNvSpPr/>
      </dsp:nvSpPr>
      <dsp:spPr>
        <a:xfrm rot="13500000">
          <a:off x="1601420" y="1735461"/>
          <a:ext cx="1601662" cy="498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79BA5-D819-4207-9692-F66374852925}">
      <dsp:nvSpPr>
        <dsp:cNvPr id="0" name=""/>
        <dsp:cNvSpPr/>
      </dsp:nvSpPr>
      <dsp:spPr>
        <a:xfrm>
          <a:off x="1005165" y="753782"/>
          <a:ext cx="1661625" cy="13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Evaluation Criteria: Stickiness</a:t>
          </a:r>
        </a:p>
      </dsp:txBody>
      <dsp:txXfrm>
        <a:off x="1044099" y="792716"/>
        <a:ext cx="1583757" cy="1251432"/>
      </dsp:txXfrm>
    </dsp:sp>
    <dsp:sp modelId="{D8EBD264-3BA2-4D63-BACA-664BC029393B}">
      <dsp:nvSpPr>
        <dsp:cNvPr id="0" name=""/>
        <dsp:cNvSpPr/>
      </dsp:nvSpPr>
      <dsp:spPr>
        <a:xfrm rot="16200000">
          <a:off x="2852002" y="1217453"/>
          <a:ext cx="1601662" cy="498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53CC7-FBC5-4DD1-893A-540FFCAB7D73}">
      <dsp:nvSpPr>
        <dsp:cNvPr id="0" name=""/>
        <dsp:cNvSpPr/>
      </dsp:nvSpPr>
      <dsp:spPr>
        <a:xfrm>
          <a:off x="2822020" y="1215"/>
          <a:ext cx="1661625" cy="13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Design: Lightweight</a:t>
          </a:r>
        </a:p>
      </dsp:txBody>
      <dsp:txXfrm>
        <a:off x="2860954" y="40149"/>
        <a:ext cx="1583757" cy="1251432"/>
      </dsp:txXfrm>
    </dsp:sp>
    <dsp:sp modelId="{3F4B3293-D7E6-4387-8831-4407F2E5FAFA}">
      <dsp:nvSpPr>
        <dsp:cNvPr id="0" name=""/>
        <dsp:cNvSpPr/>
      </dsp:nvSpPr>
      <dsp:spPr>
        <a:xfrm rot="18900000">
          <a:off x="4102583" y="1735461"/>
          <a:ext cx="1601662" cy="498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BAA5A-885C-4E9A-B362-54CBDC55DA3F}">
      <dsp:nvSpPr>
        <dsp:cNvPr id="0" name=""/>
        <dsp:cNvSpPr/>
      </dsp:nvSpPr>
      <dsp:spPr>
        <a:xfrm>
          <a:off x="4638875" y="753782"/>
          <a:ext cx="1661625" cy="13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Building Capacity: Training</a:t>
          </a:r>
        </a:p>
      </dsp:txBody>
      <dsp:txXfrm>
        <a:off x="4677809" y="792716"/>
        <a:ext cx="1583757" cy="1251432"/>
      </dsp:txXfrm>
    </dsp:sp>
    <dsp:sp modelId="{EB38933D-5F87-4C08-B607-BA254D8AF682}">
      <dsp:nvSpPr>
        <dsp:cNvPr id="0" name=""/>
        <dsp:cNvSpPr/>
      </dsp:nvSpPr>
      <dsp:spPr>
        <a:xfrm>
          <a:off x="4620591" y="2986043"/>
          <a:ext cx="1601662" cy="498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AD81C-68B5-4BBB-BDA5-645118C68286}">
      <dsp:nvSpPr>
        <dsp:cNvPr id="0" name=""/>
        <dsp:cNvSpPr/>
      </dsp:nvSpPr>
      <dsp:spPr>
        <a:xfrm>
          <a:off x="5391441" y="2570637"/>
          <a:ext cx="1661625" cy="13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Process &amp; Governance</a:t>
          </a:r>
        </a:p>
      </dsp:txBody>
      <dsp:txXfrm>
        <a:off x="5430375" y="2609571"/>
        <a:ext cx="1583757" cy="1251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0D68-118C-014C-BFAA-AC1D491B3FA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35E00-E567-0B44-958E-ED2E7549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</a:t>
            </a:r>
            <a:r>
              <a:rPr lang="en-IN" dirty="0" err="1"/>
              <a:t>i.stack.imgur.com</a:t>
            </a:r>
            <a:r>
              <a:rPr lang="en-IN" dirty="0"/>
              <a:t>/</a:t>
            </a:r>
            <a:r>
              <a:rPr lang="en-IN" dirty="0" err="1"/>
              <a:t>y0w5v.jpg</a:t>
            </a:r>
            <a:endParaRPr lang="en-IN" dirty="0"/>
          </a:p>
          <a:p>
            <a:r>
              <a:rPr lang="en-IN" dirty="0"/>
              <a:t>https://</a:t>
            </a:r>
            <a:r>
              <a:rPr lang="en-IN" dirty="0" err="1"/>
              <a:t>bridgethegulfproject.org</a:t>
            </a:r>
            <a:r>
              <a:rPr lang="en-IN" dirty="0"/>
              <a:t>/key-topics/economy-and-work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</a:t>
            </a:r>
            <a:r>
              <a:rPr lang="en-IN" dirty="0" err="1"/>
              <a:t>upload.wikimedia.org</a:t>
            </a:r>
            <a:r>
              <a:rPr lang="en-IN" dirty="0"/>
              <a:t>/</a:t>
            </a:r>
            <a:r>
              <a:rPr lang="en-IN" dirty="0" err="1"/>
              <a:t>wikipedia</a:t>
            </a:r>
            <a:r>
              <a:rPr lang="en-IN" dirty="0"/>
              <a:t>/commons/8/86/</a:t>
            </a:r>
            <a:r>
              <a:rPr lang="en-IN" dirty="0" err="1"/>
              <a:t>Indenturecertificate.jpg</a:t>
            </a:r>
            <a:endParaRPr lang="en-IN" dirty="0"/>
          </a:p>
          <a:p>
            <a:r>
              <a:rPr lang="en-IN" dirty="0"/>
              <a:t>https://</a:t>
            </a:r>
            <a:r>
              <a:rPr lang="en-IN" dirty="0" err="1"/>
              <a:t>www.peoplematters.in</a:t>
            </a:r>
            <a:r>
              <a:rPr lang="en-IN" dirty="0"/>
              <a:t>/article/culture/fanning-inner-sparks-possibility-</a:t>
            </a:r>
            <a:r>
              <a:rPr lang="en-IN" dirty="0" err="1"/>
              <a:t>asal</a:t>
            </a:r>
            <a:r>
              <a:rPr lang="en-IN" dirty="0"/>
              <a:t>-12348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http://</a:t>
            </a:r>
            <a:r>
              <a:rPr lang="en-IN" dirty="0" err="1"/>
              <a:t>dcu.autism-uni.org</a:t>
            </a:r>
            <a:r>
              <a:rPr lang="en-IN" dirty="0"/>
              <a:t>/</a:t>
            </a:r>
            <a:r>
              <a:rPr lang="en-IN" dirty="0" err="1"/>
              <a:t>wp</a:t>
            </a:r>
            <a:r>
              <a:rPr lang="en-IN" dirty="0"/>
              <a:t>-content/uploads/2020/09/Form-icon-Assessment-Checklist-Organisation-Time-Management-Budgeting-etc..png</a:t>
            </a:r>
          </a:p>
          <a:p>
            <a:r>
              <a:rPr lang="en-IN" dirty="0"/>
              <a:t>https://</a:t>
            </a:r>
            <a:r>
              <a:rPr lang="en-IN" dirty="0" err="1"/>
              <a:t>www.abacademies.org</a:t>
            </a:r>
            <a:r>
              <a:rPr lang="en-IN" dirty="0"/>
              <a:t>/articles-images/academy-of-strategic-management-maturity-model-19-1-500-g001.png</a:t>
            </a:r>
          </a:p>
          <a:p>
            <a:endParaRPr lang="en-IN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Background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Evaluation Criteria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Design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Building Capacity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 and Governance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http://</a:t>
            </a:r>
            <a:r>
              <a:rPr lang="en-IN" dirty="0" err="1"/>
              <a:t>blogs.ubc.ca</a:t>
            </a:r>
            <a:r>
              <a:rPr lang="en-IN" dirty="0"/>
              <a:t>/</a:t>
            </a:r>
            <a:r>
              <a:rPr lang="en-IN" dirty="0" err="1"/>
              <a:t>chendricks</a:t>
            </a:r>
            <a:r>
              <a:rPr lang="en-IN" dirty="0"/>
              <a:t>/files/2016/07/</a:t>
            </a:r>
            <a:r>
              <a:rPr lang="en-IN" dirty="0" err="1"/>
              <a:t>success.png</a:t>
            </a:r>
            <a:endParaRPr lang="en-IN" dirty="0"/>
          </a:p>
          <a:p>
            <a:r>
              <a:rPr lang="en-IN" dirty="0"/>
              <a:t>https://</a:t>
            </a:r>
            <a:r>
              <a:rPr lang="en-IN" dirty="0" err="1"/>
              <a:t>live.staticflickr.com</a:t>
            </a:r>
            <a:r>
              <a:rPr lang="en-IN" dirty="0"/>
              <a:t>/7409/</a:t>
            </a:r>
            <a:r>
              <a:rPr lang="en-IN" dirty="0" err="1"/>
              <a:t>13953242160_17577f0514_b.jpg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35E00-E567-0B44-958E-ED2E7549E2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C14A59D-B042-587D-EF36-8697D3A67B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5998775" y="1592533"/>
            <a:ext cx="3776596" cy="592754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Bringing the Dawn of Security &amp; Compliance to Project Teams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A6304E-3AB5-DFEA-98F9-A59BFF0974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5998775" y="361874"/>
            <a:ext cx="3776596" cy="120032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en-US" sz="3600" b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en-US" sz="3600" b="1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VIVEK</a:t>
            </a:r>
            <a:r>
              <a:rPr lang="en-US" b="0" dirty="0"/>
              <a:t> MATHUR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26939B-D9C0-FDAA-828C-AADDF16ED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912165-F204-346F-47BB-05E2EAC71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526B2-8B83-5A39-8BFA-BD80036946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C43FC-13DA-897F-85E6-A6C1CF65E5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3866531-EA71-6F4C-1398-8F471CD4E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5" name="Picture 14" descr="A orang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35DF7DFE-CF25-E0CF-7B50-0527F4A0EA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98646" y="3369537"/>
            <a:ext cx="1550670" cy="2905760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57AF9461-36F9-1F14-0ACD-9EFB3246F1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98738" y="1690688"/>
            <a:ext cx="1125730" cy="4074595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61EC2C55-8B9A-102A-A43C-0D2399A00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92008" y="3056070"/>
            <a:ext cx="1069686" cy="532155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B0B7969-5FE3-3296-4328-0CEADC9E6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841674" y="376585"/>
            <a:ext cx="10504487" cy="1257300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8800" b="1" dirty="0">
                <a:latin typeface="Montserrat" pitchFamily="2" charset="77"/>
              </a:rPr>
              <a:t>HEADING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A47D4E4-48D6-E4C6-190D-E8869C34D5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7305668" y="5985190"/>
            <a:ext cx="4356108" cy="317966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VIVEK </a:t>
            </a:r>
            <a:r>
              <a:rPr lang="en-US" sz="2000" b="0" dirty="0">
                <a:latin typeface="Montserrat" pitchFamily="2" charset="77"/>
              </a:rPr>
              <a:t>MATHUR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2A724B8-603A-9120-6ED2-7C86CE95FB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7305675" y="6356350"/>
            <a:ext cx="4397375" cy="35083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Bringing the Dawn of Security &amp; Compliance to Project Teams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BD174-CAD6-904A-36FA-E5F244FEAB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51" y="6025553"/>
            <a:ext cx="224603" cy="2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84C888-C912-348F-CF2F-6433699F6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9059" y="-49200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9B5571-8DC5-407F-D079-86A30A53A7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4294967295" hasCustomPrompt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F0FD9A-8A2F-A6A4-6993-EA76FE0F6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orange and white rectangular object&#10;&#10;Description automatically generated">
            <a:extLst>
              <a:ext uri="{FF2B5EF4-FFF2-40B4-BE49-F238E27FC236}">
                <a16:creationId xmlns:a16="http://schemas.microsoft.com/office/drawing/2014/main" id="{3EA78B03-BA42-8738-1D7B-CC88E791AB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9690" y="2386939"/>
            <a:ext cx="1799649" cy="4995389"/>
          </a:xfrm>
          <a:prstGeom prst="rect">
            <a:avLst/>
          </a:prstGeom>
        </p:spPr>
      </p:pic>
      <p:pic>
        <p:nvPicPr>
          <p:cNvPr id="14" name="Picture 13" descr="A grey object with a blue stripe&#10;&#10;Description automatically generated">
            <a:extLst>
              <a:ext uri="{FF2B5EF4-FFF2-40B4-BE49-F238E27FC236}">
                <a16:creationId xmlns:a16="http://schemas.microsoft.com/office/drawing/2014/main" id="{9ACB9327-5D65-9032-ADFD-6A525ACC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793" y="3213950"/>
            <a:ext cx="1764009" cy="3933264"/>
          </a:xfrm>
          <a:prstGeom prst="rect">
            <a:avLst/>
          </a:prstGeom>
        </p:spPr>
      </p:pic>
      <p:pic>
        <p:nvPicPr>
          <p:cNvPr id="15" name="Picture 14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A2623CCA-8370-5B34-306A-C728E605E7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7890" y="4626472"/>
            <a:ext cx="1424454" cy="981442"/>
          </a:xfrm>
          <a:prstGeom prst="rect">
            <a:avLst/>
          </a:prstGeom>
        </p:spPr>
      </p:pic>
      <p:pic>
        <p:nvPicPr>
          <p:cNvPr id="16" name="Picture 15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152C427D-DC9B-3E4E-81D1-1A7A1E074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158" y="2702669"/>
            <a:ext cx="1424454" cy="981442"/>
          </a:xfrm>
          <a:prstGeom prst="rect">
            <a:avLst/>
          </a:prstGeom>
        </p:spPr>
      </p:pic>
      <p:pic>
        <p:nvPicPr>
          <p:cNvPr id="17" name="Picture 16" descr="A blue and white jet&#10;&#10;Description automatically generated">
            <a:extLst>
              <a:ext uri="{FF2B5EF4-FFF2-40B4-BE49-F238E27FC236}">
                <a16:creationId xmlns:a16="http://schemas.microsoft.com/office/drawing/2014/main" id="{89C5660E-21F2-6307-BF59-DE49342463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0773" y="3511959"/>
            <a:ext cx="1164689" cy="579418"/>
          </a:xfrm>
          <a:prstGeom prst="rect">
            <a:avLst/>
          </a:prstGeom>
        </p:spPr>
      </p:pic>
      <p:pic>
        <p:nvPicPr>
          <p:cNvPr id="18" name="Picture 17" descr="A blue and white jet&#10;&#10;Description automatically generated">
            <a:extLst>
              <a:ext uri="{FF2B5EF4-FFF2-40B4-BE49-F238E27FC236}">
                <a16:creationId xmlns:a16="http://schemas.microsoft.com/office/drawing/2014/main" id="{D4E12F3E-95D2-96B2-C42D-DE089FE47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" y="5087925"/>
            <a:ext cx="1164689" cy="57941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14FBB1-1032-E06E-0808-2AF80D7C3F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 hasCustomPrompt="1"/>
          </p:nvPr>
        </p:nvSpPr>
        <p:spPr>
          <a:xfrm>
            <a:off x="472739" y="576418"/>
            <a:ext cx="4813245" cy="6472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4000" b="1" dirty="0"/>
              <a:t>HEADING TWO</a:t>
            </a:r>
            <a:endParaRPr lang="en-US" dirty="0"/>
          </a:p>
        </p:txBody>
      </p:sp>
      <p:sp>
        <p:nvSpPr>
          <p:cNvPr id="21" name="Content Placeholder 22">
            <a:extLst>
              <a:ext uri="{FF2B5EF4-FFF2-40B4-BE49-F238E27FC236}">
                <a16:creationId xmlns:a16="http://schemas.microsoft.com/office/drawing/2014/main" id="{55BA7E4D-68ED-7955-9101-ED0704DF9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VIVEK </a:t>
            </a:r>
            <a:r>
              <a:rPr lang="en-US" sz="2000" b="0" dirty="0">
                <a:latin typeface="Montserrat" pitchFamily="2" charset="77"/>
              </a:rPr>
              <a:t>MATHUR</a:t>
            </a:r>
            <a:endParaRPr lang="en-US" dirty="0"/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72674DBB-30D9-5403-4E3E-B01D8228F3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Bringing the Dawn of Security &amp; Compliance to Project Teams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959A6-8112-E717-0BDA-C7BDC43232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2" y="6030816"/>
            <a:ext cx="201399" cy="2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64930-0BB1-2B75-A929-E1F37E0712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0851" y="-46278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1333056" y="1787640"/>
            <a:ext cx="4119713" cy="4062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400" dirty="0">
                <a:latin typeface="Montserrat" pitchFamily="2" charset="77"/>
              </a:rPr>
              <a:t>Points of the graphic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5667921" y="1787641"/>
            <a:ext cx="6368365" cy="406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 dirty="0"/>
              <a:t>Insert Graphic or table here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42AACC-2F77-D8FA-84D5-25F4EE6163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object with black background&#10;&#10;Description automatically generated">
            <a:extLst>
              <a:ext uri="{FF2B5EF4-FFF2-40B4-BE49-F238E27FC236}">
                <a16:creationId xmlns:a16="http://schemas.microsoft.com/office/drawing/2014/main" id="{511017A4-E1CA-CEB9-0F86-9DAF73795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0765"/>
            <a:ext cx="730956" cy="3082727"/>
          </a:xfrm>
          <a:prstGeom prst="rect">
            <a:avLst/>
          </a:prstGeom>
        </p:spPr>
      </p:pic>
      <p:pic>
        <p:nvPicPr>
          <p:cNvPr id="16" name="Picture 15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A6F03DBD-E9ED-7C9C-8337-C527441B08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13" y="1492676"/>
            <a:ext cx="1165485" cy="4218487"/>
          </a:xfrm>
          <a:prstGeom prst="rect">
            <a:avLst/>
          </a:prstGeom>
        </p:spPr>
      </p:pic>
      <p:pic>
        <p:nvPicPr>
          <p:cNvPr id="17" name="Picture 16" descr="A blue and black logo&#10;&#10;Description automatically generated">
            <a:extLst>
              <a:ext uri="{FF2B5EF4-FFF2-40B4-BE49-F238E27FC236}">
                <a16:creationId xmlns:a16="http://schemas.microsoft.com/office/drawing/2014/main" id="{4D75297A-370F-BB94-1178-EF06644498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00" y="4973406"/>
            <a:ext cx="1050290" cy="841007"/>
          </a:xfrm>
          <a:prstGeom prst="rect">
            <a:avLst/>
          </a:prstGeom>
        </p:spPr>
      </p:pic>
      <p:pic>
        <p:nvPicPr>
          <p:cNvPr id="18" name="Picture 17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5B456DCC-88F3-AE5F-385F-413D4C47B6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56" y="1787640"/>
            <a:ext cx="1050290" cy="723645"/>
          </a:xfrm>
          <a:prstGeom prst="rect">
            <a:avLst/>
          </a:prstGeom>
        </p:spPr>
      </p:pic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63A551D5-1A20-AD00-86A4-785E8EC6CD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>
          <a:xfrm>
            <a:off x="433804" y="5985190"/>
            <a:ext cx="4356108" cy="317966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sz="2000" b="1" dirty="0">
                <a:latin typeface="Montserrat" pitchFamily="2" charset="77"/>
              </a:rPr>
              <a:t>VIVEK </a:t>
            </a:r>
            <a:r>
              <a:rPr lang="en-US" sz="2000" b="0" dirty="0">
                <a:latin typeface="Montserrat" pitchFamily="2" charset="77"/>
              </a:rPr>
              <a:t>MATHUR</a:t>
            </a:r>
            <a:endParaRPr lang="en-US" dirty="0"/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622729EA-6F94-D607-3908-713C89693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 hasCustomPrompt="1"/>
          </p:nvPr>
        </p:nvSpPr>
        <p:spPr>
          <a:xfrm>
            <a:off x="470755" y="6347114"/>
            <a:ext cx="4397375" cy="35083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Bringing the Dawn of Security &amp; Compliance to Project Teams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19728" y="355890"/>
            <a:ext cx="10226964" cy="1037544"/>
          </a:xfrm>
        </p:spPr>
        <p:txBody>
          <a:bodyPr>
            <a:normAutofit/>
          </a:bodyPr>
          <a:lstStyle>
            <a:lvl1pPr algn="ctr">
              <a:defRPr sz="4300" b="1">
                <a:solidFill>
                  <a:srgbClr val="ED701A"/>
                </a:solidFill>
                <a:latin typeface="Montserrat" pitchFamily="2" charset="77"/>
              </a:defRPr>
            </a:lvl1pPr>
          </a:lstStyle>
          <a:p>
            <a:r>
              <a:rPr lang="en-US" b="1" dirty="0">
                <a:latin typeface="Montserrat" pitchFamily="2" charset="77"/>
              </a:rPr>
              <a:t>HEADING TWO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B183-04EA-36A8-28F1-23223FF216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6056604"/>
            <a:ext cx="206380" cy="2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C3D877B4-F084-90C0-03CE-625CF508F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986E-1184-C294-5CE3-26AE46E79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3325813" y="326572"/>
            <a:ext cx="2446965" cy="2270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57DAE-8995-5AA7-F24E-7D18963BA8C8}"/>
              </a:ext>
            </a:extLst>
          </p:cNvPr>
          <p:cNvSpPr txBox="1"/>
          <p:nvPr userDrawn="1"/>
        </p:nvSpPr>
        <p:spPr>
          <a:xfrm>
            <a:off x="6180513" y="488619"/>
            <a:ext cx="41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C079F-0FF5-B384-CD04-32E68BF12F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78" y="6118859"/>
            <a:ext cx="342642" cy="3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idgethegulfproject.org/key-topics/economy-and-work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peoplematters.in/article/culture/fanning-inner-sparks-possibility-asal-12348" TargetMode="Externa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700B8-88C9-F519-7F9E-4CDE238CCA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Bringing the Dawn of Security &amp; Compliance to Project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C916-C3F4-2246-81B0-5EFEA225D3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Vivek Mathur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C166E20-397E-A30D-15E5-8A7626F01E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589" r="9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D6C4C-5119-AA86-2D20-9C0609E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Project team meetings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Initial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Intermediate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Pre-Delivery</a:t>
            </a:r>
          </a:p>
          <a:p>
            <a:r>
              <a:rPr lang="en-IN"/>
              <a:t>Assessment process reviews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3B99-3EE2-B53B-00F2-4559267D8A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sz="6000" dirty="0"/>
              <a:t>Assessment Governance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28A9-8F0E-A554-44CD-6DE94E211A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83FB7-5C12-6B6A-FFF9-18229D967A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57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Payoff to the PM</a:t>
            </a:r>
          </a:p>
          <a:p>
            <a:r>
              <a:rPr lang="en-US" dirty="0">
                <a:solidFill>
                  <a:schemeClr val="bg1"/>
                </a:solidFill>
              </a:rPr>
              <a:t>Future ready</a:t>
            </a:r>
          </a:p>
          <a:p>
            <a:r>
              <a:rPr lang="en-US" dirty="0">
                <a:solidFill>
                  <a:schemeClr val="bg1"/>
                </a:solidFill>
              </a:rPr>
              <a:t>Risk manager</a:t>
            </a:r>
          </a:p>
          <a:p>
            <a:r>
              <a:rPr lang="en-US" dirty="0">
                <a:solidFill>
                  <a:schemeClr val="bg1"/>
                </a:solidFill>
              </a:rPr>
              <a:t>Faster functional delivery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Benefits to the Company</a:t>
            </a:r>
          </a:p>
          <a:p>
            <a:r>
              <a:rPr lang="en-US" dirty="0">
                <a:solidFill>
                  <a:schemeClr val="bg1"/>
                </a:solidFill>
              </a:rPr>
              <a:t>Risk based Portfolio management</a:t>
            </a:r>
          </a:p>
          <a:p>
            <a:r>
              <a:rPr lang="en-US" dirty="0">
                <a:solidFill>
                  <a:schemeClr val="bg1"/>
                </a:solidFill>
              </a:rPr>
              <a:t>Residual risk management approach</a:t>
            </a:r>
          </a:p>
          <a:p>
            <a:r>
              <a:rPr lang="en-US" dirty="0">
                <a:solidFill>
                  <a:schemeClr val="bg1"/>
                </a:solidFill>
              </a:rPr>
              <a:t>Can be turned into a competitive advantage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7FDE-E815-AE45-7A6D-E4C41430AB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7200" dirty="0"/>
              <a:t>The Wide Angle 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73C5D6-4F56-A175-5216-842C6BBEA4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More course planning with Dee Fink - You're the Teacher">
            <a:extLst>
              <a:ext uri="{FF2B5EF4-FFF2-40B4-BE49-F238E27FC236}">
                <a16:creationId xmlns:a16="http://schemas.microsoft.com/office/drawing/2014/main" id="{FFAA1176-F0D4-9006-5C2B-AE00655B7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56" y="1868599"/>
            <a:ext cx="1806778" cy="180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unset-Sunrise. Both! | Sunset and sunrise at the same time.… | Flickr">
            <a:extLst>
              <a:ext uri="{FF2B5EF4-FFF2-40B4-BE49-F238E27FC236}">
                <a16:creationId xmlns:a16="http://schemas.microsoft.com/office/drawing/2014/main" id="{4F5C26AE-6081-14E2-2848-FB8062D9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76" y="3910091"/>
            <a:ext cx="3062115" cy="163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20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47F8072-26E8-92C2-69C9-F7D271DB1B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9108" b="191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267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D4885-D360-2772-54B3-F23FA89C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Blinkered PM</a:t>
            </a:r>
          </a:p>
          <a:p>
            <a:r>
              <a:rPr lang="en-US" dirty="0"/>
              <a:t>The Background Scramble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Escalating Risk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Forced Risk Acceptance</a:t>
            </a:r>
          </a:p>
          <a:p>
            <a:r>
              <a:rPr lang="en-US" dirty="0"/>
              <a:t>The Risk Assessment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Background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Evaluation Criteria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Design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Building Capacity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 and Governance</a:t>
            </a:r>
          </a:p>
          <a:p>
            <a:r>
              <a:rPr lang="en-US" dirty="0"/>
              <a:t>The Wide Angle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Payoff to the PM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Benefits to the Company</a:t>
            </a: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6A2D-21F5-F32C-FCC1-EC51466849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8000" spc="-210" dirty="0"/>
              <a:t>TOPICS</a:t>
            </a:r>
            <a:r>
              <a:rPr lang="en-US" spc="-210" dirty="0"/>
              <a:t> TOUCHED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0F543-4F20-DA81-4D8A-D5B83911512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76005" y="5985190"/>
            <a:ext cx="4399669" cy="3179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AD946-47A6-2D11-66A6-FAE0C43ACF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CB062-2AF4-C59B-BFBB-6CE2C49786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8000" dirty="0"/>
              <a:t>The Blinkered PM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E78512-8340-1270-67C2-988B0825E35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5" name="Picture 24" descr="Estimation given in days and need to plan in Agile - Project Management ...">
            <a:extLst>
              <a:ext uri="{FF2B5EF4-FFF2-40B4-BE49-F238E27FC236}">
                <a16:creationId xmlns:a16="http://schemas.microsoft.com/office/drawing/2014/main" id="{C741F11F-C38E-2081-A4E9-E416DC374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22" y="2413967"/>
            <a:ext cx="18954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7137E1-857A-846D-A5C8-BC91AA481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47" y="3429000"/>
            <a:ext cx="2992422" cy="20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5F6CF9-854A-850B-A94F-D45A7CEF75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3323"/>
          <a:stretch/>
        </p:blipFill>
        <p:spPr>
          <a:xfrm>
            <a:off x="7771251" y="1659961"/>
            <a:ext cx="2693035" cy="28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3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DFD8-42C0-86B4-FF87-E4AE52FA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 Escalating Risk</a:t>
            </a:r>
          </a:p>
          <a:p>
            <a:r>
              <a:rPr lang="en-US" sz="3600" dirty="0">
                <a:solidFill>
                  <a:schemeClr val="bg1"/>
                </a:solidFill>
              </a:rPr>
              <a:t>Changing risk landscape</a:t>
            </a:r>
          </a:p>
          <a:p>
            <a:r>
              <a:rPr lang="en-US" sz="3600" dirty="0">
                <a:solidFill>
                  <a:schemeClr val="bg1"/>
                </a:solidFill>
              </a:rPr>
              <a:t>New regulations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 Forced Risk Acceptance</a:t>
            </a:r>
          </a:p>
          <a:p>
            <a:r>
              <a:rPr lang="en-US" sz="3600" dirty="0">
                <a:solidFill>
                  <a:schemeClr val="bg1"/>
                </a:solidFill>
              </a:rPr>
              <a:t>Un-quantified</a:t>
            </a:r>
          </a:p>
          <a:p>
            <a:r>
              <a:rPr lang="en-US" sz="3600" dirty="0">
                <a:solidFill>
                  <a:schemeClr val="bg1"/>
                </a:solidFill>
              </a:rPr>
              <a:t>Unknown impact</a:t>
            </a:r>
          </a:p>
          <a:p>
            <a:r>
              <a:rPr lang="en-US" sz="3600" dirty="0">
                <a:solidFill>
                  <a:schemeClr val="bg1"/>
                </a:solidFill>
              </a:rPr>
              <a:t>Less understood triggers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DE001-0AD6-ABEC-1FC9-8AA9CD4CC5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5400" dirty="0"/>
              <a:t>The Background Scramble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873BD-0F16-60F3-20F9-D86FB5B037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402F-CCD3-2FC2-E928-72858BB549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Treballador no abonat - Viquipèdia, l'enciclopèdia lliure">
            <a:extLst>
              <a:ext uri="{FF2B5EF4-FFF2-40B4-BE49-F238E27FC236}">
                <a16:creationId xmlns:a16="http://schemas.microsoft.com/office/drawing/2014/main" id="{354ABDF1-A588-7509-F9B4-4C355E44E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14" y="2661558"/>
            <a:ext cx="2348215" cy="28985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AF5FE4-7EC5-C5E2-CC6B-33F6EC4A5266}"/>
              </a:ext>
            </a:extLst>
          </p:cNvPr>
          <p:cNvGrpSpPr/>
          <p:nvPr/>
        </p:nvGrpSpPr>
        <p:grpSpPr>
          <a:xfrm>
            <a:off x="6096000" y="1446902"/>
            <a:ext cx="1875155" cy="1150669"/>
            <a:chOff x="0" y="0"/>
            <a:chExt cx="5731510" cy="356743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ED5D05-5470-5868-E7D6-59C20C5F3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3223895"/>
            </a:xfrm>
            <a:prstGeom prst="rect">
              <a:avLst/>
            </a:prstGeom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C3DB78C0-8601-91EE-4599-DD8B0D71442F}"/>
                </a:ext>
              </a:extLst>
            </p:cNvPr>
            <p:cNvSpPr txBox="1"/>
            <p:nvPr/>
          </p:nvSpPr>
          <p:spPr>
            <a:xfrm>
              <a:off x="0" y="3223895"/>
              <a:ext cx="573151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 u="sng" kern="10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/>
                </a:rPr>
                <a:t>This Photo</a:t>
              </a:r>
              <a:r>
                <a:rPr lang="en-IN" sz="9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by Unknown Author is licensed under </a:t>
              </a:r>
              <a:r>
                <a:rPr lang="en-IN" sz="900" u="sng" kern="10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/>
                </a:rPr>
                <a:t>CC BY-SA-NC</a:t>
              </a:r>
              <a:endParaRPr lang="en-IN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1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60D1D99-B566-A4F8-B7EF-DDEBE655D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969127"/>
              </p:ext>
            </p:extLst>
          </p:nvPr>
        </p:nvGraphicFramePr>
        <p:xfrm>
          <a:off x="1" y="1633885"/>
          <a:ext cx="7305667" cy="41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248FB-2B18-FD02-A742-948AFA778B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7200" dirty="0"/>
              <a:t>The Risk Assessment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C86DEAE-FEEA-F470-4B01-AC17E730D2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1AFF7EC-CC2D-5346-1B52-8839DB500B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 descr="5. Managing stress - Autism &amp; Uni Toolkit - Dublin City University">
            <a:extLst>
              <a:ext uri="{FF2B5EF4-FFF2-40B4-BE49-F238E27FC236}">
                <a16:creationId xmlns:a16="http://schemas.microsoft.com/office/drawing/2014/main" id="{695B7D2D-4B4F-D9DC-17DB-4AF6C8A53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18" y="1610287"/>
            <a:ext cx="1766717" cy="176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easuring Change Readiness for Implementing a Project Management ...">
            <a:extLst>
              <a:ext uri="{FF2B5EF4-FFF2-40B4-BE49-F238E27FC236}">
                <a16:creationId xmlns:a16="http://schemas.microsoft.com/office/drawing/2014/main" id="{1B4F7FFA-14E8-DE77-7025-CBE688E7FE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t="10169" r="17933" b="11186"/>
          <a:stretch/>
        </p:blipFill>
        <p:spPr bwMode="auto">
          <a:xfrm>
            <a:off x="7692238" y="3569260"/>
            <a:ext cx="2915911" cy="2031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D6C4C-5119-AA86-2D20-9C0609E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Like an Audit</a:t>
            </a:r>
          </a:p>
          <a:p>
            <a:r>
              <a:rPr lang="en-IN" dirty="0"/>
              <a:t>Like a Maturity Framework</a:t>
            </a:r>
          </a:p>
          <a:p>
            <a:r>
              <a:rPr lang="en-IN" dirty="0"/>
              <a:t>Custom Built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3B99-3EE2-B53B-00F2-4559267D8A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sz="7200" dirty="0"/>
              <a:t>Assessment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28A9-8F0E-A554-44CD-6DE94E211A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83FB7-5C12-6B6A-FFF9-18229D967A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91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D6C4C-5119-AA86-2D20-9C0609E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Effective</a:t>
            </a:r>
          </a:p>
          <a:p>
            <a:r>
              <a:rPr lang="en-IN" dirty="0"/>
              <a:t>Easy to incorporate</a:t>
            </a:r>
          </a:p>
          <a:p>
            <a:r>
              <a:rPr lang="en-IN" dirty="0"/>
              <a:t>Clear and Prescriptive</a:t>
            </a:r>
          </a:p>
          <a:p>
            <a:r>
              <a:rPr lang="en-IN" dirty="0"/>
              <a:t>Simple to administer</a:t>
            </a:r>
          </a:p>
          <a:p>
            <a:r>
              <a:rPr lang="en-IN" dirty="0"/>
              <a:t>Comprehensive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3B99-3EE2-B53B-00F2-4559267D8A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sz="6600" dirty="0"/>
              <a:t>Assessment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28A9-8F0E-A554-44CD-6DE94E211A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83FB7-5C12-6B6A-FFF9-18229D967A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09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D6C4C-5119-AA86-2D20-9C0609E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Excel + email + database</a:t>
            </a:r>
          </a:p>
          <a:p>
            <a:r>
              <a:rPr lang="en-IN" dirty="0"/>
              <a:t>Introduction/  Instructions</a:t>
            </a:r>
          </a:p>
          <a:p>
            <a:r>
              <a:rPr lang="en-IN" dirty="0"/>
              <a:t>Data Entry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Typical Values &amp; When to choose them</a:t>
            </a:r>
          </a:p>
          <a:p>
            <a:r>
              <a:rPr lang="en-IN" dirty="0"/>
              <a:t>Mapping to action items</a:t>
            </a:r>
          </a:p>
          <a:p>
            <a:r>
              <a:rPr lang="en-IN" dirty="0"/>
              <a:t>Integrated to Executive Dashboard</a:t>
            </a:r>
          </a:p>
          <a:p>
            <a:r>
              <a:rPr lang="en-IN" dirty="0"/>
              <a:t>Integrated to ticketing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3B99-3EE2-B53B-00F2-4559267D8A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sz="7200" dirty="0"/>
              <a:t>Assessment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28A9-8F0E-A554-44CD-6DE94E211A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83FB7-5C12-6B6A-FFF9-18229D967A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97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D6C4C-5119-AA86-2D20-9C0609E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Building Capacity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Technical background to understand the assessment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Understanding of Corrective Actions and impact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Discretionary questions</a:t>
            </a:r>
          </a:p>
          <a:p>
            <a:r>
              <a:rPr lang="en-IN" dirty="0"/>
              <a:t>Ensuring full coverage of new project launches</a:t>
            </a:r>
          </a:p>
          <a:p>
            <a:r>
              <a:rPr lang="en-IN" dirty="0">
                <a:solidFill>
                  <a:schemeClr val="bg1"/>
                </a:solidFill>
              </a:rPr>
              <a:t>Building the assessor mindset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Don’t accept downplayed risks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Work around resistance  from the PM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Explain residual risk and implications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Explain Technical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3B99-3EE2-B53B-00F2-4559267D8A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sz="7200" dirty="0"/>
              <a:t>Assessment Delivery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28A9-8F0E-A554-44CD-6DE94E211A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83FB7-5C12-6B6A-FFF9-18229D967A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891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smtClean="0">
            <a:solidFill>
              <a:schemeClr val="bg1"/>
            </a:solidFill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386</Words>
  <Application>Microsoft Office PowerPoint</Application>
  <PresentationFormat>Widescreen</PresentationFormat>
  <Paragraphs>97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Us</cp:lastModifiedBy>
  <cp:revision>40</cp:revision>
  <dcterms:created xsi:type="dcterms:W3CDTF">2022-01-24T13:06:12Z</dcterms:created>
  <dcterms:modified xsi:type="dcterms:W3CDTF">2024-09-30T01:03:07Z</dcterms:modified>
</cp:coreProperties>
</file>